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31E94674-8DCE-411D-BB39-C5CEE66012FE}" type="datetimeFigureOut">
              <a:rPr lang="nl-NL" smtClean="0"/>
              <a:t>5-12-2018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BD46A21-C568-4DA6-9D84-0F1102CCD41A}" type="slidenum">
              <a:rPr lang="nl-NL" smtClean="0"/>
              <a:t>‹nr.›</a:t>
            </a:fld>
            <a:endParaRPr lang="nl-NL"/>
          </a:p>
        </p:txBody>
      </p:sp>
    </p:spTree>
    <p:extLst>
      <p:ext uri="{BB962C8B-B14F-4D97-AF65-F5344CB8AC3E}">
        <p14:creationId xmlns:p14="http://schemas.microsoft.com/office/powerpoint/2010/main" val="4140256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1E94674-8DCE-411D-BB39-C5CEE66012FE}" type="datetimeFigureOut">
              <a:rPr lang="nl-NL" smtClean="0"/>
              <a:t>5-12-2018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BD46A21-C568-4DA6-9D84-0F1102CCD41A}" type="slidenum">
              <a:rPr lang="nl-NL" smtClean="0"/>
              <a:t>‹nr.›</a:t>
            </a:fld>
            <a:endParaRPr lang="nl-NL"/>
          </a:p>
        </p:txBody>
      </p:sp>
    </p:spTree>
    <p:extLst>
      <p:ext uri="{BB962C8B-B14F-4D97-AF65-F5344CB8AC3E}">
        <p14:creationId xmlns:p14="http://schemas.microsoft.com/office/powerpoint/2010/main" val="677348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1E94674-8DCE-411D-BB39-C5CEE66012FE}" type="datetimeFigureOut">
              <a:rPr lang="nl-NL" smtClean="0"/>
              <a:t>5-12-2018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BD46A21-C568-4DA6-9D84-0F1102CCD41A}" type="slidenum">
              <a:rPr lang="nl-NL" smtClean="0"/>
              <a:t>‹nr.›</a:t>
            </a:fld>
            <a:endParaRPr lang="nl-NL"/>
          </a:p>
        </p:txBody>
      </p:sp>
    </p:spTree>
    <p:extLst>
      <p:ext uri="{BB962C8B-B14F-4D97-AF65-F5344CB8AC3E}">
        <p14:creationId xmlns:p14="http://schemas.microsoft.com/office/powerpoint/2010/main" val="3647899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1E94674-8DCE-411D-BB39-C5CEE66012FE}" type="datetimeFigureOut">
              <a:rPr lang="nl-NL" smtClean="0"/>
              <a:t>5-12-2018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BD46A21-C568-4DA6-9D84-0F1102CCD41A}" type="slidenum">
              <a:rPr lang="nl-NL" smtClean="0"/>
              <a:t>‹nr.›</a:t>
            </a:fld>
            <a:endParaRPr lang="nl-NL"/>
          </a:p>
        </p:txBody>
      </p:sp>
    </p:spTree>
    <p:extLst>
      <p:ext uri="{BB962C8B-B14F-4D97-AF65-F5344CB8AC3E}">
        <p14:creationId xmlns:p14="http://schemas.microsoft.com/office/powerpoint/2010/main" val="1138410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Tijdelijke aanduiding voor datum 3"/>
          <p:cNvSpPr>
            <a:spLocks noGrp="1"/>
          </p:cNvSpPr>
          <p:nvPr>
            <p:ph type="dt" sz="half" idx="10"/>
          </p:nvPr>
        </p:nvSpPr>
        <p:spPr/>
        <p:txBody>
          <a:bodyPr/>
          <a:lstStyle/>
          <a:p>
            <a:fld id="{31E94674-8DCE-411D-BB39-C5CEE66012FE}" type="datetimeFigureOut">
              <a:rPr lang="nl-NL" smtClean="0"/>
              <a:t>5-12-2018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BD46A21-C568-4DA6-9D84-0F1102CCD41A}" type="slidenum">
              <a:rPr lang="nl-NL" smtClean="0"/>
              <a:t>‹nr.›</a:t>
            </a:fld>
            <a:endParaRPr lang="nl-NL"/>
          </a:p>
        </p:txBody>
      </p:sp>
    </p:spTree>
    <p:extLst>
      <p:ext uri="{BB962C8B-B14F-4D97-AF65-F5344CB8AC3E}">
        <p14:creationId xmlns:p14="http://schemas.microsoft.com/office/powerpoint/2010/main" val="1988566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31E94674-8DCE-411D-BB39-C5CEE66012FE}" type="datetimeFigureOut">
              <a:rPr lang="nl-NL" smtClean="0"/>
              <a:t>5-12-2018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BD46A21-C568-4DA6-9D84-0F1102CCD41A}" type="slidenum">
              <a:rPr lang="nl-NL" smtClean="0"/>
              <a:t>‹nr.›</a:t>
            </a:fld>
            <a:endParaRPr lang="nl-NL"/>
          </a:p>
        </p:txBody>
      </p:sp>
    </p:spTree>
    <p:extLst>
      <p:ext uri="{BB962C8B-B14F-4D97-AF65-F5344CB8AC3E}">
        <p14:creationId xmlns:p14="http://schemas.microsoft.com/office/powerpoint/2010/main" val="2187702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31E94674-8DCE-411D-BB39-C5CEE66012FE}" type="datetimeFigureOut">
              <a:rPr lang="nl-NL" smtClean="0"/>
              <a:t>5-12-2018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BD46A21-C568-4DA6-9D84-0F1102CCD41A}" type="slidenum">
              <a:rPr lang="nl-NL" smtClean="0"/>
              <a:t>‹nr.›</a:t>
            </a:fld>
            <a:endParaRPr lang="nl-NL"/>
          </a:p>
        </p:txBody>
      </p:sp>
    </p:spTree>
    <p:extLst>
      <p:ext uri="{BB962C8B-B14F-4D97-AF65-F5344CB8AC3E}">
        <p14:creationId xmlns:p14="http://schemas.microsoft.com/office/powerpoint/2010/main" val="1123260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31E94674-8DCE-411D-BB39-C5CEE66012FE}" type="datetimeFigureOut">
              <a:rPr lang="nl-NL" smtClean="0"/>
              <a:t>5-12-2018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BD46A21-C568-4DA6-9D84-0F1102CCD41A}" type="slidenum">
              <a:rPr lang="nl-NL" smtClean="0"/>
              <a:t>‹nr.›</a:t>
            </a:fld>
            <a:endParaRPr lang="nl-NL"/>
          </a:p>
        </p:txBody>
      </p:sp>
    </p:spTree>
    <p:extLst>
      <p:ext uri="{BB962C8B-B14F-4D97-AF65-F5344CB8AC3E}">
        <p14:creationId xmlns:p14="http://schemas.microsoft.com/office/powerpoint/2010/main" val="1394303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31E94674-8DCE-411D-BB39-C5CEE66012FE}" type="datetimeFigureOut">
              <a:rPr lang="nl-NL" smtClean="0"/>
              <a:t>5-12-2018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BD46A21-C568-4DA6-9D84-0F1102CCD41A}" type="slidenum">
              <a:rPr lang="nl-NL" smtClean="0"/>
              <a:t>‹nr.›</a:t>
            </a:fld>
            <a:endParaRPr lang="nl-NL"/>
          </a:p>
        </p:txBody>
      </p:sp>
    </p:spTree>
    <p:extLst>
      <p:ext uri="{BB962C8B-B14F-4D97-AF65-F5344CB8AC3E}">
        <p14:creationId xmlns:p14="http://schemas.microsoft.com/office/powerpoint/2010/main" val="161450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31E94674-8DCE-411D-BB39-C5CEE66012FE}" type="datetimeFigureOut">
              <a:rPr lang="nl-NL" smtClean="0"/>
              <a:t>5-12-2018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BD46A21-C568-4DA6-9D84-0F1102CCD41A}" type="slidenum">
              <a:rPr lang="nl-NL" smtClean="0"/>
              <a:t>‹nr.›</a:t>
            </a:fld>
            <a:endParaRPr lang="nl-NL"/>
          </a:p>
        </p:txBody>
      </p:sp>
    </p:spTree>
    <p:extLst>
      <p:ext uri="{BB962C8B-B14F-4D97-AF65-F5344CB8AC3E}">
        <p14:creationId xmlns:p14="http://schemas.microsoft.com/office/powerpoint/2010/main" val="1848722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31E94674-8DCE-411D-BB39-C5CEE66012FE}" type="datetimeFigureOut">
              <a:rPr lang="nl-NL" smtClean="0"/>
              <a:t>5-12-2018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BD46A21-C568-4DA6-9D84-0F1102CCD41A}" type="slidenum">
              <a:rPr lang="nl-NL" smtClean="0"/>
              <a:t>‹nr.›</a:t>
            </a:fld>
            <a:endParaRPr lang="nl-NL"/>
          </a:p>
        </p:txBody>
      </p:sp>
    </p:spTree>
    <p:extLst>
      <p:ext uri="{BB962C8B-B14F-4D97-AF65-F5344CB8AC3E}">
        <p14:creationId xmlns:p14="http://schemas.microsoft.com/office/powerpoint/2010/main" val="2926679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E94674-8DCE-411D-BB39-C5CEE66012FE}" type="datetimeFigureOut">
              <a:rPr lang="nl-NL" smtClean="0"/>
              <a:t>5-12-2018</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D46A21-C568-4DA6-9D84-0F1102CCD41A}" type="slidenum">
              <a:rPr lang="nl-NL" smtClean="0"/>
              <a:t>‹nr.›</a:t>
            </a:fld>
            <a:endParaRPr lang="nl-NL"/>
          </a:p>
        </p:txBody>
      </p:sp>
    </p:spTree>
    <p:extLst>
      <p:ext uri="{BB962C8B-B14F-4D97-AF65-F5344CB8AC3E}">
        <p14:creationId xmlns:p14="http://schemas.microsoft.com/office/powerpoint/2010/main" val="30865218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v=nZ26NsbcQU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landal.nl/over-landal/auping" TargetMode="External"/><Relationship Id="rId2" Type="http://schemas.openxmlformats.org/officeDocument/2006/relationships/hyperlink" Target="https://www.youtube.com/watch?v=4Dn90f2dpJY"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insights.abnamro.nl/2017/07/belevingseconomie-biedt-vrijetijdssector-circulaire-kanse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endParaRPr lang="nl-NL"/>
          </a:p>
        </p:txBody>
      </p:sp>
      <p:sp>
        <p:nvSpPr>
          <p:cNvPr id="3" name="Ondertitel 2"/>
          <p:cNvSpPr>
            <a:spLocks noGrp="1"/>
          </p:cNvSpPr>
          <p:nvPr>
            <p:ph type="subTitle" idx="1"/>
          </p:nvPr>
        </p:nvSpPr>
        <p:spPr/>
        <p:txBody>
          <a:bodyPr/>
          <a:lstStyle/>
          <a:p>
            <a:endParaRPr lang="nl-NL"/>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9950"/>
            <a:ext cx="12192000" cy="7891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kstvak 4"/>
          <p:cNvSpPr txBox="1"/>
          <p:nvPr/>
        </p:nvSpPr>
        <p:spPr>
          <a:xfrm>
            <a:off x="3165230" y="1828798"/>
            <a:ext cx="7160455" cy="707886"/>
          </a:xfrm>
          <a:prstGeom prst="rect">
            <a:avLst/>
          </a:prstGeom>
          <a:noFill/>
        </p:spPr>
        <p:txBody>
          <a:bodyPr wrap="square" rtlCol="0">
            <a:spAutoFit/>
          </a:bodyPr>
          <a:lstStyle/>
          <a:p>
            <a:r>
              <a:rPr lang="nl-NL" sz="4000" dirty="0" smtClean="0"/>
              <a:t>Nieuwe economie in </a:t>
            </a:r>
            <a:r>
              <a:rPr lang="nl-NL" sz="4000" dirty="0" err="1" smtClean="0"/>
              <a:t>leisure</a:t>
            </a:r>
            <a:endParaRPr lang="nl-NL" sz="4000" dirty="0"/>
          </a:p>
        </p:txBody>
      </p:sp>
    </p:spTree>
    <p:extLst>
      <p:ext uri="{BB962C8B-B14F-4D97-AF65-F5344CB8AC3E}">
        <p14:creationId xmlns:p14="http://schemas.microsoft.com/office/powerpoint/2010/main" val="2241088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Leerdoelen</a:t>
            </a:r>
            <a:endParaRPr lang="nl-NL" b="1" dirty="0"/>
          </a:p>
        </p:txBody>
      </p:sp>
      <p:sp>
        <p:nvSpPr>
          <p:cNvPr id="3" name="Tijdelijke aanduiding voor inhoud 2"/>
          <p:cNvSpPr>
            <a:spLocks noGrp="1"/>
          </p:cNvSpPr>
          <p:nvPr>
            <p:ph idx="1"/>
          </p:nvPr>
        </p:nvSpPr>
        <p:spPr/>
        <p:txBody>
          <a:bodyPr/>
          <a:lstStyle/>
          <a:p>
            <a:pPr marL="0" indent="0">
              <a:buNone/>
            </a:pPr>
            <a:endParaRPr lang="nl-NL" dirty="0"/>
          </a:p>
          <a:p>
            <a:pPr lvl="0"/>
            <a:r>
              <a:rPr lang="nl-NL" dirty="0"/>
              <a:t>Je kunt de principes van ondernemen in de nieuwe economie toepassen op de vrijetijdsector</a:t>
            </a:r>
          </a:p>
          <a:p>
            <a:pPr lvl="0"/>
            <a:r>
              <a:rPr lang="nl-NL" dirty="0"/>
              <a:t>Je kunt voorbeelden geven van bedrijven in de vrijetijdssector die ondernemen vanuit het principe van de nieuwe economie</a:t>
            </a:r>
          </a:p>
          <a:p>
            <a:pPr lvl="0"/>
            <a:r>
              <a:rPr lang="nl-NL" dirty="0"/>
              <a:t>Je kunt toelichten op welke manier bedrijven in de vrijetijdssector verantwoordelijkheid dragen voor </a:t>
            </a:r>
            <a:r>
              <a:rPr lang="nl-NL" dirty="0" err="1"/>
              <a:t>people</a:t>
            </a:r>
            <a:r>
              <a:rPr lang="nl-NL" dirty="0"/>
              <a:t> en </a:t>
            </a:r>
            <a:r>
              <a:rPr lang="nl-NL" dirty="0" err="1"/>
              <a:t>planet</a:t>
            </a:r>
            <a:r>
              <a:rPr lang="nl-NL" dirty="0"/>
              <a:t>.</a:t>
            </a:r>
          </a:p>
          <a:p>
            <a:pPr marL="0" indent="0">
              <a:buNone/>
            </a:pPr>
            <a:endParaRPr lang="nl-NL" dirty="0" smtClean="0"/>
          </a:p>
        </p:txBody>
      </p:sp>
      <p:pic>
        <p:nvPicPr>
          <p:cNvPr id="4" name="Afbeelding 3"/>
          <p:cNvPicPr>
            <a:picLocks noChangeAspect="1"/>
          </p:cNvPicPr>
          <p:nvPr/>
        </p:nvPicPr>
        <p:blipFill>
          <a:blip r:embed="rId2"/>
          <a:stretch>
            <a:fillRect/>
          </a:stretch>
        </p:blipFill>
        <p:spPr>
          <a:xfrm>
            <a:off x="10362984" y="5134708"/>
            <a:ext cx="1829015" cy="1723292"/>
          </a:xfrm>
          <a:prstGeom prst="rect">
            <a:avLst/>
          </a:prstGeom>
        </p:spPr>
      </p:pic>
    </p:spTree>
    <p:extLst>
      <p:ext uri="{BB962C8B-B14F-4D97-AF65-F5344CB8AC3E}">
        <p14:creationId xmlns:p14="http://schemas.microsoft.com/office/powerpoint/2010/main" val="30215228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Allereerst</a:t>
            </a:r>
            <a:endParaRPr lang="nl-NL" b="1" dirty="0"/>
          </a:p>
        </p:txBody>
      </p:sp>
      <p:sp>
        <p:nvSpPr>
          <p:cNvPr id="3" name="Tijdelijke aanduiding voor inhoud 2"/>
          <p:cNvSpPr>
            <a:spLocks noGrp="1"/>
          </p:cNvSpPr>
          <p:nvPr>
            <p:ph idx="1"/>
          </p:nvPr>
        </p:nvSpPr>
        <p:spPr/>
        <p:txBody>
          <a:bodyPr/>
          <a:lstStyle/>
          <a:p>
            <a:pPr marL="0" indent="0">
              <a:buNone/>
            </a:pPr>
            <a:r>
              <a:rPr lang="nl-NL" dirty="0"/>
              <a:t>De </a:t>
            </a:r>
            <a:r>
              <a:rPr lang="nl-NL" dirty="0" err="1"/>
              <a:t>leisuresector</a:t>
            </a:r>
            <a:r>
              <a:rPr lang="nl-NL" dirty="0"/>
              <a:t> is een </a:t>
            </a:r>
            <a:r>
              <a:rPr lang="nl-NL" u="sng" dirty="0"/>
              <a:t>consumentgerichte</a:t>
            </a:r>
            <a:r>
              <a:rPr lang="nl-NL" dirty="0"/>
              <a:t> sector. Leisure (en </a:t>
            </a:r>
            <a:r>
              <a:rPr lang="nl-NL" dirty="0" err="1"/>
              <a:t>retail</a:t>
            </a:r>
            <a:r>
              <a:rPr lang="nl-NL" dirty="0"/>
              <a:t>) hebben de unieke gelegenheid om consumenten te inspireren en te onderwijzen. Zo kan er bij festivals bij uitstek worden geëxperimenteerd met circulariteit en is het een plek waar je mensen bekend kunt maken met de mogelijkheden van circulariteit. </a:t>
            </a:r>
          </a:p>
          <a:p>
            <a:pPr marL="0" indent="0">
              <a:buNone/>
            </a:pPr>
            <a:endParaRPr lang="nl-NL" dirty="0"/>
          </a:p>
        </p:txBody>
      </p:sp>
      <p:pic>
        <p:nvPicPr>
          <p:cNvPr id="4" name="Afbeelding 3"/>
          <p:cNvPicPr>
            <a:picLocks noChangeAspect="1"/>
          </p:cNvPicPr>
          <p:nvPr/>
        </p:nvPicPr>
        <p:blipFill>
          <a:blip r:embed="rId2"/>
          <a:stretch>
            <a:fillRect/>
          </a:stretch>
        </p:blipFill>
        <p:spPr>
          <a:xfrm>
            <a:off x="10362984" y="5134708"/>
            <a:ext cx="1829015" cy="1723292"/>
          </a:xfrm>
          <a:prstGeom prst="rect">
            <a:avLst/>
          </a:prstGeom>
        </p:spPr>
      </p:pic>
    </p:spTree>
    <p:extLst>
      <p:ext uri="{BB962C8B-B14F-4D97-AF65-F5344CB8AC3E}">
        <p14:creationId xmlns:p14="http://schemas.microsoft.com/office/powerpoint/2010/main" val="2652994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Een afvalbak vol plezier</a:t>
            </a:r>
            <a:endParaRPr lang="nl-NL" b="1" dirty="0"/>
          </a:p>
        </p:txBody>
      </p:sp>
      <p:sp>
        <p:nvSpPr>
          <p:cNvPr id="3" name="Tijdelijke aanduiding voor inhoud 2"/>
          <p:cNvSpPr>
            <a:spLocks noGrp="1"/>
          </p:cNvSpPr>
          <p:nvPr>
            <p:ph idx="1"/>
          </p:nvPr>
        </p:nvSpPr>
        <p:spPr/>
        <p:txBody>
          <a:bodyPr/>
          <a:lstStyle/>
          <a:p>
            <a:pPr marL="0" indent="0">
              <a:buNone/>
            </a:pPr>
            <a:r>
              <a:rPr lang="nl-NL" dirty="0">
                <a:hlinkClick r:id="rId2"/>
              </a:rPr>
              <a:t>https://www.youtube.com/watch?v=nZ26NsbcQUk</a:t>
            </a:r>
            <a:endParaRPr lang="nl-NL" dirty="0"/>
          </a:p>
          <a:p>
            <a:pPr marL="0" indent="0">
              <a:buNone/>
            </a:pPr>
            <a:endParaRPr lang="nl-NL" dirty="0"/>
          </a:p>
        </p:txBody>
      </p:sp>
      <p:pic>
        <p:nvPicPr>
          <p:cNvPr id="4" name="Afbeelding 3"/>
          <p:cNvPicPr>
            <a:picLocks noChangeAspect="1"/>
          </p:cNvPicPr>
          <p:nvPr/>
        </p:nvPicPr>
        <p:blipFill>
          <a:blip r:embed="rId3"/>
          <a:stretch>
            <a:fillRect/>
          </a:stretch>
        </p:blipFill>
        <p:spPr>
          <a:xfrm>
            <a:off x="10362984" y="5134708"/>
            <a:ext cx="1829015" cy="1723292"/>
          </a:xfrm>
          <a:prstGeom prst="rect">
            <a:avLst/>
          </a:prstGeom>
        </p:spPr>
      </p:pic>
    </p:spTree>
    <p:extLst>
      <p:ext uri="{BB962C8B-B14F-4D97-AF65-F5344CB8AC3E}">
        <p14:creationId xmlns:p14="http://schemas.microsoft.com/office/powerpoint/2010/main" val="2826592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Sleep as a Service</a:t>
            </a:r>
            <a:endParaRPr lang="nl-NL" dirty="0"/>
          </a:p>
        </p:txBody>
      </p:sp>
      <p:sp>
        <p:nvSpPr>
          <p:cNvPr id="3" name="Tijdelijke aanduiding voor inhoud 2"/>
          <p:cNvSpPr>
            <a:spLocks noGrp="1"/>
          </p:cNvSpPr>
          <p:nvPr>
            <p:ph idx="1"/>
          </p:nvPr>
        </p:nvSpPr>
        <p:spPr/>
        <p:txBody>
          <a:bodyPr/>
          <a:lstStyle/>
          <a:p>
            <a:pPr marL="0" indent="0">
              <a:buNone/>
            </a:pPr>
            <a:r>
              <a:rPr lang="nl-NL" dirty="0" smtClean="0">
                <a:hlinkClick r:id="rId2"/>
              </a:rPr>
              <a:t>https://www.youtube.com/watch?v=4Dn90f2dpJY</a:t>
            </a:r>
            <a:endParaRPr lang="nl-NL" dirty="0" smtClean="0"/>
          </a:p>
          <a:p>
            <a:pPr marL="0" indent="0">
              <a:buNone/>
            </a:pPr>
            <a:endParaRPr lang="nl-NL" dirty="0" smtClean="0"/>
          </a:p>
          <a:p>
            <a:pPr marL="0" indent="0">
              <a:buNone/>
            </a:pPr>
            <a:endParaRPr lang="nl-NL" dirty="0"/>
          </a:p>
          <a:p>
            <a:pPr marL="0" indent="0">
              <a:buNone/>
            </a:pPr>
            <a:r>
              <a:rPr lang="nl-NL" dirty="0" smtClean="0">
                <a:hlinkClick r:id="rId3"/>
              </a:rPr>
              <a:t>https://www.landal.nl/over-landal/auping</a:t>
            </a:r>
            <a:endParaRPr lang="nl-NL" dirty="0" smtClean="0"/>
          </a:p>
          <a:p>
            <a:pPr marL="0" indent="0">
              <a:buNone/>
            </a:pPr>
            <a:endParaRPr lang="nl-NL"/>
          </a:p>
          <a:p>
            <a:pPr marL="0" indent="0">
              <a:buNone/>
            </a:pPr>
            <a:endParaRPr lang="nl-NL" dirty="0"/>
          </a:p>
        </p:txBody>
      </p:sp>
      <p:pic>
        <p:nvPicPr>
          <p:cNvPr id="4" name="Afbeelding 3"/>
          <p:cNvPicPr>
            <a:picLocks noChangeAspect="1"/>
          </p:cNvPicPr>
          <p:nvPr/>
        </p:nvPicPr>
        <p:blipFill>
          <a:blip r:embed="rId4"/>
          <a:stretch>
            <a:fillRect/>
          </a:stretch>
        </p:blipFill>
        <p:spPr>
          <a:xfrm>
            <a:off x="10362984" y="5134708"/>
            <a:ext cx="1829015" cy="1723292"/>
          </a:xfrm>
          <a:prstGeom prst="rect">
            <a:avLst/>
          </a:prstGeom>
        </p:spPr>
      </p:pic>
    </p:spTree>
    <p:extLst>
      <p:ext uri="{BB962C8B-B14F-4D97-AF65-F5344CB8AC3E}">
        <p14:creationId xmlns:p14="http://schemas.microsoft.com/office/powerpoint/2010/main" val="2601325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Leesopdracht</a:t>
            </a:r>
            <a:endParaRPr lang="nl-NL" b="1" dirty="0"/>
          </a:p>
        </p:txBody>
      </p:sp>
      <p:sp>
        <p:nvSpPr>
          <p:cNvPr id="3" name="Tijdelijke aanduiding voor inhoud 2"/>
          <p:cNvSpPr>
            <a:spLocks noGrp="1"/>
          </p:cNvSpPr>
          <p:nvPr>
            <p:ph idx="1"/>
          </p:nvPr>
        </p:nvSpPr>
        <p:spPr/>
        <p:txBody>
          <a:bodyPr/>
          <a:lstStyle/>
          <a:p>
            <a:pPr marL="0" indent="0">
              <a:buNone/>
            </a:pPr>
            <a:r>
              <a:rPr lang="nl-NL" dirty="0"/>
              <a:t>Beleveniseconomie biedt vrijetijdssector circulaire </a:t>
            </a:r>
            <a:r>
              <a:rPr lang="nl-NL" dirty="0" smtClean="0"/>
              <a:t>kansen (!!!)</a:t>
            </a:r>
          </a:p>
          <a:p>
            <a:pPr marL="0" indent="0">
              <a:buNone/>
            </a:pPr>
            <a:endParaRPr lang="nl-NL" dirty="0"/>
          </a:p>
          <a:p>
            <a:pPr marL="0" indent="0">
              <a:buNone/>
            </a:pPr>
            <a:r>
              <a:rPr lang="nl-NL" u="sng" dirty="0">
                <a:hlinkClick r:id="rId2"/>
              </a:rPr>
              <a:t>https://insights.abnamro.nl/2017/07/belevingseconomie-biedt-vrijetijdssector-circulaire-kansen/</a:t>
            </a:r>
            <a:endParaRPr lang="nl-NL" dirty="0"/>
          </a:p>
          <a:p>
            <a:pPr marL="0" indent="0">
              <a:buNone/>
            </a:pPr>
            <a:endParaRPr lang="nl-NL" dirty="0" smtClean="0"/>
          </a:p>
          <a:p>
            <a:pPr marL="514350" indent="-514350">
              <a:buAutoNum type="arabicPeriod"/>
            </a:pPr>
            <a:r>
              <a:rPr lang="nl-NL" dirty="0" smtClean="0"/>
              <a:t>Welke </a:t>
            </a:r>
            <a:r>
              <a:rPr lang="nl-NL" dirty="0"/>
              <a:t>nieuwe businessmodellen bieden kansen voor de vrijetijdssector</a:t>
            </a:r>
            <a:r>
              <a:rPr lang="nl-NL" dirty="0" smtClean="0"/>
              <a:t>?</a:t>
            </a:r>
          </a:p>
          <a:p>
            <a:pPr marL="514350" indent="-514350">
              <a:buAutoNum type="arabicPeriod"/>
            </a:pPr>
            <a:r>
              <a:rPr lang="nl-NL" dirty="0" smtClean="0"/>
              <a:t>Waar liggen de mogelijkheden voor de vrijetijdssector</a:t>
            </a:r>
            <a:endParaRPr lang="nl-NL" dirty="0"/>
          </a:p>
          <a:p>
            <a:pPr marL="0" indent="0">
              <a:buNone/>
            </a:pPr>
            <a:endParaRPr lang="nl-NL" dirty="0"/>
          </a:p>
        </p:txBody>
      </p:sp>
      <p:pic>
        <p:nvPicPr>
          <p:cNvPr id="4" name="Afbeelding 3"/>
          <p:cNvPicPr>
            <a:picLocks noChangeAspect="1"/>
          </p:cNvPicPr>
          <p:nvPr/>
        </p:nvPicPr>
        <p:blipFill>
          <a:blip r:embed="rId3"/>
          <a:stretch>
            <a:fillRect/>
          </a:stretch>
        </p:blipFill>
        <p:spPr>
          <a:xfrm>
            <a:off x="10362984" y="5134708"/>
            <a:ext cx="1829015" cy="1723292"/>
          </a:xfrm>
          <a:prstGeom prst="rect">
            <a:avLst/>
          </a:prstGeom>
        </p:spPr>
      </p:pic>
    </p:spTree>
    <p:extLst>
      <p:ext uri="{BB962C8B-B14F-4D97-AF65-F5344CB8AC3E}">
        <p14:creationId xmlns:p14="http://schemas.microsoft.com/office/powerpoint/2010/main" val="4031237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Volgende les</a:t>
            </a:r>
            <a:endParaRPr lang="nl-NL" b="1" dirty="0"/>
          </a:p>
        </p:txBody>
      </p:sp>
      <p:sp>
        <p:nvSpPr>
          <p:cNvPr id="3" name="Tijdelijke aanduiding voor inhoud 2"/>
          <p:cNvSpPr>
            <a:spLocks noGrp="1"/>
          </p:cNvSpPr>
          <p:nvPr>
            <p:ph idx="1"/>
          </p:nvPr>
        </p:nvSpPr>
        <p:spPr>
          <a:xfrm>
            <a:off x="838200" y="1378634"/>
            <a:ext cx="10515600" cy="5205046"/>
          </a:xfrm>
        </p:spPr>
        <p:txBody>
          <a:bodyPr>
            <a:noAutofit/>
          </a:bodyPr>
          <a:lstStyle/>
          <a:p>
            <a:pPr marL="0" indent="0">
              <a:buNone/>
            </a:pPr>
            <a:r>
              <a:rPr lang="nl-NL" sz="1800" dirty="0"/>
              <a:t>Jij loopt stage bij dit vakantiepark en jij krijgt de opdracht om oplossingen aan te dragen voor dit probleem. Je bent inmiddels goed op de hoogte van het belang om je doelgroep goed te kennen. Daarbij weet je ook dat de consument steeds meer eisen stelt op het gebied van bijvoorbeeld de reductie van CO2. Daarom pak je het grondig en gestructureerd aan. Je hebt eerst een uitgebreide </a:t>
            </a:r>
            <a:r>
              <a:rPr lang="nl-NL" sz="1800" dirty="0" err="1"/>
              <a:t>doelgroepanalyse</a:t>
            </a:r>
            <a:r>
              <a:rPr lang="nl-NL" sz="1800" dirty="0"/>
              <a:t> gemaakt. Hieruit blijkt dat de consument zich steeds minder weet te identificeren met (het imago van) het vakantiepark. Het park biedt weinig tot geen activiteiten die de doelgroep aanspreekt en de doelgroep geeft aan dat ze waarde hecht aan bedrijven die ondernemen vanuit de circulaire gedachte. Op basis van deze conclusie doe jij het vakantiepark verbetervoorstellen.</a:t>
            </a:r>
          </a:p>
          <a:p>
            <a:pPr marL="0" indent="0">
              <a:buNone/>
            </a:pPr>
            <a:r>
              <a:rPr lang="nl-NL" sz="1800" dirty="0"/>
              <a:t> </a:t>
            </a:r>
          </a:p>
          <a:p>
            <a:pPr marL="0" indent="0">
              <a:buNone/>
            </a:pPr>
            <a:r>
              <a:rPr lang="nl-NL" sz="1800" dirty="0"/>
              <a:t>Geef 5 voorbeelden van verbeteringen die het vakantiepark kan toepassen om meer aan te sluiten bij de doelgroep. Dit mogen kleine verbetervoorstellen zijn maar ook grote (durf te dromen!). De </a:t>
            </a:r>
            <a:r>
              <a:rPr lang="nl-NL" sz="1800" dirty="0" err="1"/>
              <a:t>verbetervoostellen</a:t>
            </a:r>
            <a:r>
              <a:rPr lang="nl-NL" sz="1800" dirty="0"/>
              <a:t> moeten aansluiten bij de principes van de circulaire economie. Gebruik hiervoor het artikel. Denk aan:</a:t>
            </a:r>
          </a:p>
          <a:p>
            <a:pPr lvl="0"/>
            <a:r>
              <a:rPr lang="nl-NL" sz="1800" dirty="0"/>
              <a:t>Van bezit naar gebruik</a:t>
            </a:r>
          </a:p>
          <a:p>
            <a:pPr lvl="0"/>
            <a:r>
              <a:rPr lang="nl-NL" sz="1800" dirty="0"/>
              <a:t>Reductie van CO2</a:t>
            </a:r>
          </a:p>
          <a:p>
            <a:pPr lvl="0"/>
            <a:r>
              <a:rPr lang="nl-NL" sz="1800" dirty="0"/>
              <a:t>Samenwerking met andere partners</a:t>
            </a:r>
          </a:p>
          <a:p>
            <a:pPr marL="0" indent="0">
              <a:buNone/>
            </a:pPr>
            <a:r>
              <a:rPr lang="nl-NL" sz="1800" dirty="0"/>
              <a:t> </a:t>
            </a:r>
          </a:p>
          <a:p>
            <a:pPr marL="0" indent="0">
              <a:buNone/>
            </a:pPr>
            <a:r>
              <a:rPr lang="nl-NL" sz="1800" dirty="0"/>
              <a:t>Onderbouw jouw verbetervoorstellen. Op welke manier leveren deze verbetervoorstellen iets op? En hoe kunnen de verbeteringen zichtbaar gemaakt worden voor de consument?</a:t>
            </a:r>
          </a:p>
          <a:p>
            <a:endParaRPr lang="nl-NL" sz="1800" dirty="0"/>
          </a:p>
        </p:txBody>
      </p:sp>
    </p:spTree>
    <p:extLst>
      <p:ext uri="{BB962C8B-B14F-4D97-AF65-F5344CB8AC3E}">
        <p14:creationId xmlns:p14="http://schemas.microsoft.com/office/powerpoint/2010/main" val="3102375072"/>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7" ma:contentTypeDescription="Een nieuw document maken." ma:contentTypeScope="" ma:versionID="dc0382093e4731084f9132cd2c0202c1">
  <xsd:schema xmlns:xsd="http://www.w3.org/2001/XMLSchema" xmlns:xs="http://www.w3.org/2001/XMLSchema" xmlns:p="http://schemas.microsoft.com/office/2006/metadata/properties" xmlns:ns2="34354c1b-6b8c-435b-ad50-990538c19557" targetNamespace="http://schemas.microsoft.com/office/2006/metadata/properties" ma:root="true" ma:fieldsID="9c0ce9d74be8d2c58fba1757fc7b9c60" ns2:_="">
    <xsd:import namespace="34354c1b-6b8c-435b-ad50-990538c1955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0E3756F-B382-4A49-9673-D5F9E50791DF}"/>
</file>

<file path=customXml/itemProps2.xml><?xml version="1.0" encoding="utf-8"?>
<ds:datastoreItem xmlns:ds="http://schemas.openxmlformats.org/officeDocument/2006/customXml" ds:itemID="{9ABAFFFB-8D20-4764-ABBA-19986BB50350}"/>
</file>

<file path=customXml/itemProps3.xml><?xml version="1.0" encoding="utf-8"?>
<ds:datastoreItem xmlns:ds="http://schemas.openxmlformats.org/officeDocument/2006/customXml" ds:itemID="{715395D7-77A7-4C93-A8D5-072D4FED34C7}"/>
</file>

<file path=docProps/app.xml><?xml version="1.0" encoding="utf-8"?>
<Properties xmlns="http://schemas.openxmlformats.org/officeDocument/2006/extended-properties" xmlns:vt="http://schemas.openxmlformats.org/officeDocument/2006/docPropsVTypes">
  <TotalTime>14</TotalTime>
  <Words>288</Words>
  <Application>Microsoft Office PowerPoint</Application>
  <PresentationFormat>Breedbeeld</PresentationFormat>
  <Paragraphs>31</Paragraphs>
  <Slides>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Calibri</vt:lpstr>
      <vt:lpstr>Calibri Light</vt:lpstr>
      <vt:lpstr>Kantoorthema</vt:lpstr>
      <vt:lpstr>PowerPoint-presentatie</vt:lpstr>
      <vt:lpstr>Leerdoelen</vt:lpstr>
      <vt:lpstr>Allereerst</vt:lpstr>
      <vt:lpstr>Een afvalbak vol plezier</vt:lpstr>
      <vt:lpstr>Sleep as a Service</vt:lpstr>
      <vt:lpstr>Leesopdracht</vt:lpstr>
      <vt:lpstr>Volgende les</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Machiel Huizer</dc:creator>
  <cp:lastModifiedBy>Machiel Huizer</cp:lastModifiedBy>
  <cp:revision>3</cp:revision>
  <dcterms:created xsi:type="dcterms:W3CDTF">2018-12-05T08:09:21Z</dcterms:created>
  <dcterms:modified xsi:type="dcterms:W3CDTF">2018-12-05T08:23:43Z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